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1"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4B104AE-3D4E-42FB-AF70-3EC52506028F}" type="datetimeFigureOut">
              <a:rPr lang="en-US" smtClean="0"/>
              <a:t>8/8/2023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D29CFF-FC6B-4AA9-B9CB-C501808D540F}" type="slidenum">
              <a:rPr lang="en-US" smtClean="0"/>
              <a:t>‹#›</a:t>
            </a:fld>
            <a:endParaRPr lang="en-US"/>
          </a:p>
        </p:txBody>
      </p:sp>
    </p:spTree>
    <p:extLst>
      <p:ext uri="{BB962C8B-B14F-4D97-AF65-F5344CB8AC3E}">
        <p14:creationId xmlns:p14="http://schemas.microsoft.com/office/powerpoint/2010/main" val="2310680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B104AE-3D4E-42FB-AF70-3EC52506028F}" type="datetimeFigureOut">
              <a:rPr lang="en-US" smtClean="0"/>
              <a:t>8/8/2023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D29CFF-FC6B-4AA9-B9CB-C501808D540F}" type="slidenum">
              <a:rPr lang="en-US" smtClean="0"/>
              <a:t>‹#›</a:t>
            </a:fld>
            <a:endParaRPr lang="en-US"/>
          </a:p>
        </p:txBody>
      </p:sp>
    </p:spTree>
    <p:extLst>
      <p:ext uri="{BB962C8B-B14F-4D97-AF65-F5344CB8AC3E}">
        <p14:creationId xmlns:p14="http://schemas.microsoft.com/office/powerpoint/2010/main" val="870409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B104AE-3D4E-42FB-AF70-3EC52506028F}" type="datetimeFigureOut">
              <a:rPr lang="en-US" smtClean="0"/>
              <a:t>8/8/2023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D29CFF-FC6B-4AA9-B9CB-C501808D540F}"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047845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B104AE-3D4E-42FB-AF70-3EC52506028F}" type="datetimeFigureOut">
              <a:rPr lang="en-US" smtClean="0"/>
              <a:t>8/8/2023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D29CFF-FC6B-4AA9-B9CB-C501808D540F}" type="slidenum">
              <a:rPr lang="en-US" smtClean="0"/>
              <a:t>‹#›</a:t>
            </a:fld>
            <a:endParaRPr lang="en-US"/>
          </a:p>
        </p:txBody>
      </p:sp>
    </p:spTree>
    <p:extLst>
      <p:ext uri="{BB962C8B-B14F-4D97-AF65-F5344CB8AC3E}">
        <p14:creationId xmlns:p14="http://schemas.microsoft.com/office/powerpoint/2010/main" val="16672273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B104AE-3D4E-42FB-AF70-3EC52506028F}" type="datetimeFigureOut">
              <a:rPr lang="en-US" smtClean="0"/>
              <a:t>8/8/2023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D29CFF-FC6B-4AA9-B9CB-C501808D540F}"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731266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B104AE-3D4E-42FB-AF70-3EC52506028F}" type="datetimeFigureOut">
              <a:rPr lang="en-US" smtClean="0"/>
              <a:t>8/8/2023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D29CFF-FC6B-4AA9-B9CB-C501808D540F}" type="slidenum">
              <a:rPr lang="en-US" smtClean="0"/>
              <a:t>‹#›</a:t>
            </a:fld>
            <a:endParaRPr lang="en-US"/>
          </a:p>
        </p:txBody>
      </p:sp>
    </p:spTree>
    <p:extLst>
      <p:ext uri="{BB962C8B-B14F-4D97-AF65-F5344CB8AC3E}">
        <p14:creationId xmlns:p14="http://schemas.microsoft.com/office/powerpoint/2010/main" val="12294040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B104AE-3D4E-42FB-AF70-3EC52506028F}" type="datetimeFigureOut">
              <a:rPr lang="en-US" smtClean="0"/>
              <a:t>8/8/2023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D29CFF-FC6B-4AA9-B9CB-C501808D540F}" type="slidenum">
              <a:rPr lang="en-US" smtClean="0"/>
              <a:t>‹#›</a:t>
            </a:fld>
            <a:endParaRPr lang="en-US"/>
          </a:p>
        </p:txBody>
      </p:sp>
    </p:spTree>
    <p:extLst>
      <p:ext uri="{BB962C8B-B14F-4D97-AF65-F5344CB8AC3E}">
        <p14:creationId xmlns:p14="http://schemas.microsoft.com/office/powerpoint/2010/main" val="27359605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B104AE-3D4E-42FB-AF70-3EC52506028F}" type="datetimeFigureOut">
              <a:rPr lang="en-US" smtClean="0"/>
              <a:t>8/8/2023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D29CFF-FC6B-4AA9-B9CB-C501808D540F}" type="slidenum">
              <a:rPr lang="en-US" smtClean="0"/>
              <a:t>‹#›</a:t>
            </a:fld>
            <a:endParaRPr lang="en-US"/>
          </a:p>
        </p:txBody>
      </p:sp>
    </p:spTree>
    <p:extLst>
      <p:ext uri="{BB962C8B-B14F-4D97-AF65-F5344CB8AC3E}">
        <p14:creationId xmlns:p14="http://schemas.microsoft.com/office/powerpoint/2010/main" val="110967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B104AE-3D4E-42FB-AF70-3EC52506028F}" type="datetimeFigureOut">
              <a:rPr lang="en-US" smtClean="0"/>
              <a:t>8/8/2023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D29CFF-FC6B-4AA9-B9CB-C501808D540F}" type="slidenum">
              <a:rPr lang="en-US" smtClean="0"/>
              <a:t>‹#›</a:t>
            </a:fld>
            <a:endParaRPr lang="en-US"/>
          </a:p>
        </p:txBody>
      </p:sp>
    </p:spTree>
    <p:extLst>
      <p:ext uri="{BB962C8B-B14F-4D97-AF65-F5344CB8AC3E}">
        <p14:creationId xmlns:p14="http://schemas.microsoft.com/office/powerpoint/2010/main" val="130184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B104AE-3D4E-42FB-AF70-3EC52506028F}" type="datetimeFigureOut">
              <a:rPr lang="en-US" smtClean="0"/>
              <a:t>8/8/2023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D29CFF-FC6B-4AA9-B9CB-C501808D540F}" type="slidenum">
              <a:rPr lang="en-US" smtClean="0"/>
              <a:t>‹#›</a:t>
            </a:fld>
            <a:endParaRPr lang="en-US"/>
          </a:p>
        </p:txBody>
      </p:sp>
    </p:spTree>
    <p:extLst>
      <p:ext uri="{BB962C8B-B14F-4D97-AF65-F5344CB8AC3E}">
        <p14:creationId xmlns:p14="http://schemas.microsoft.com/office/powerpoint/2010/main" val="712663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4B104AE-3D4E-42FB-AF70-3EC52506028F}" type="datetimeFigureOut">
              <a:rPr lang="en-US" smtClean="0"/>
              <a:t>8/8/2023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D29CFF-FC6B-4AA9-B9CB-C501808D540F}" type="slidenum">
              <a:rPr lang="en-US" smtClean="0"/>
              <a:t>‹#›</a:t>
            </a:fld>
            <a:endParaRPr lang="en-US"/>
          </a:p>
        </p:txBody>
      </p:sp>
    </p:spTree>
    <p:extLst>
      <p:ext uri="{BB962C8B-B14F-4D97-AF65-F5344CB8AC3E}">
        <p14:creationId xmlns:p14="http://schemas.microsoft.com/office/powerpoint/2010/main" val="1970631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4B104AE-3D4E-42FB-AF70-3EC52506028F}" type="datetimeFigureOut">
              <a:rPr lang="en-US" smtClean="0"/>
              <a:t>8/8/2023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D29CFF-FC6B-4AA9-B9CB-C501808D540F}" type="slidenum">
              <a:rPr lang="en-US" smtClean="0"/>
              <a:t>‹#›</a:t>
            </a:fld>
            <a:endParaRPr lang="en-US"/>
          </a:p>
        </p:txBody>
      </p:sp>
    </p:spTree>
    <p:extLst>
      <p:ext uri="{BB962C8B-B14F-4D97-AF65-F5344CB8AC3E}">
        <p14:creationId xmlns:p14="http://schemas.microsoft.com/office/powerpoint/2010/main" val="1317533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4B104AE-3D4E-42FB-AF70-3EC52506028F}" type="datetimeFigureOut">
              <a:rPr lang="en-US" smtClean="0"/>
              <a:t>8/8/2023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D29CFF-FC6B-4AA9-B9CB-C501808D540F}" type="slidenum">
              <a:rPr lang="en-US" smtClean="0"/>
              <a:t>‹#›</a:t>
            </a:fld>
            <a:endParaRPr lang="en-US"/>
          </a:p>
        </p:txBody>
      </p:sp>
    </p:spTree>
    <p:extLst>
      <p:ext uri="{BB962C8B-B14F-4D97-AF65-F5344CB8AC3E}">
        <p14:creationId xmlns:p14="http://schemas.microsoft.com/office/powerpoint/2010/main" val="2972270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B104AE-3D4E-42FB-AF70-3EC52506028F}" type="datetimeFigureOut">
              <a:rPr lang="en-US" smtClean="0"/>
              <a:t>8/8/2023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D29CFF-FC6B-4AA9-B9CB-C501808D540F}" type="slidenum">
              <a:rPr lang="en-US" smtClean="0"/>
              <a:t>‹#›</a:t>
            </a:fld>
            <a:endParaRPr lang="en-US"/>
          </a:p>
        </p:txBody>
      </p:sp>
    </p:spTree>
    <p:extLst>
      <p:ext uri="{BB962C8B-B14F-4D97-AF65-F5344CB8AC3E}">
        <p14:creationId xmlns:p14="http://schemas.microsoft.com/office/powerpoint/2010/main" val="3710652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4B104AE-3D4E-42FB-AF70-3EC52506028F}" type="datetimeFigureOut">
              <a:rPr lang="en-US" smtClean="0"/>
              <a:t>8/8/2023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D29CFF-FC6B-4AA9-B9CB-C501808D540F}" type="slidenum">
              <a:rPr lang="en-US" smtClean="0"/>
              <a:t>‹#›</a:t>
            </a:fld>
            <a:endParaRPr lang="en-US"/>
          </a:p>
        </p:txBody>
      </p:sp>
    </p:spTree>
    <p:extLst>
      <p:ext uri="{BB962C8B-B14F-4D97-AF65-F5344CB8AC3E}">
        <p14:creationId xmlns:p14="http://schemas.microsoft.com/office/powerpoint/2010/main" val="1776095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4B104AE-3D4E-42FB-AF70-3EC52506028F}" type="datetimeFigureOut">
              <a:rPr lang="en-US" smtClean="0"/>
              <a:t>8/8/2023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D29CFF-FC6B-4AA9-B9CB-C501808D540F}" type="slidenum">
              <a:rPr lang="en-US" smtClean="0"/>
              <a:t>‹#›</a:t>
            </a:fld>
            <a:endParaRPr lang="en-US"/>
          </a:p>
        </p:txBody>
      </p:sp>
    </p:spTree>
    <p:extLst>
      <p:ext uri="{BB962C8B-B14F-4D97-AF65-F5344CB8AC3E}">
        <p14:creationId xmlns:p14="http://schemas.microsoft.com/office/powerpoint/2010/main" val="1507078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4B104AE-3D4E-42FB-AF70-3EC52506028F}" type="datetimeFigureOut">
              <a:rPr lang="en-US" smtClean="0"/>
              <a:t>8/8/2023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2D29CFF-FC6B-4AA9-B9CB-C501808D540F}" type="slidenum">
              <a:rPr lang="en-US" smtClean="0"/>
              <a:t>‹#›</a:t>
            </a:fld>
            <a:endParaRPr lang="en-US"/>
          </a:p>
        </p:txBody>
      </p:sp>
    </p:spTree>
    <p:extLst>
      <p:ext uri="{BB962C8B-B14F-4D97-AF65-F5344CB8AC3E}">
        <p14:creationId xmlns:p14="http://schemas.microsoft.com/office/powerpoint/2010/main" val="2552127421"/>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 id="2147483773" r:id="rId12"/>
    <p:sldLayoutId id="2147483774" r:id="rId13"/>
    <p:sldLayoutId id="2147483775" r:id="rId14"/>
    <p:sldLayoutId id="2147483776" r:id="rId15"/>
    <p:sldLayoutId id="214748377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wilsoncsd.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coliveri@wilsoncsd.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Federal Grant Update </a:t>
            </a:r>
          </a:p>
        </p:txBody>
      </p:sp>
      <p:sp>
        <p:nvSpPr>
          <p:cNvPr id="3" name="Subtitle 2"/>
          <p:cNvSpPr>
            <a:spLocks noGrp="1"/>
          </p:cNvSpPr>
          <p:nvPr>
            <p:ph type="subTitle" idx="1"/>
          </p:nvPr>
        </p:nvSpPr>
        <p:spPr/>
        <p:txBody>
          <a:bodyPr/>
          <a:lstStyle/>
          <a:p>
            <a:r>
              <a:rPr lang="en-US" dirty="0"/>
              <a:t>August 8, 2023</a:t>
            </a:r>
          </a:p>
        </p:txBody>
      </p:sp>
    </p:spTree>
    <p:extLst>
      <p:ext uri="{BB962C8B-B14F-4D97-AF65-F5344CB8AC3E}">
        <p14:creationId xmlns:p14="http://schemas.microsoft.com/office/powerpoint/2010/main" val="4165003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Coronavirus Response and Relief Supplemental Appropriations Act (CRRSA)</a:t>
            </a:r>
          </a:p>
        </p:txBody>
      </p:sp>
      <p:sp>
        <p:nvSpPr>
          <p:cNvPr id="3" name="Content Placeholder 2"/>
          <p:cNvSpPr>
            <a:spLocks noGrp="1"/>
          </p:cNvSpPr>
          <p:nvPr>
            <p:ph idx="1"/>
          </p:nvPr>
        </p:nvSpPr>
        <p:spPr/>
        <p:txBody>
          <a:bodyPr>
            <a:normAutofit lnSpcReduction="10000"/>
          </a:bodyPr>
          <a:lstStyle/>
          <a:p>
            <a:r>
              <a:rPr lang="en-US" dirty="0"/>
              <a:t>Changes to the grant in 2022-23</a:t>
            </a:r>
          </a:p>
          <a:p>
            <a:r>
              <a:rPr lang="en-US" dirty="0"/>
              <a:t>Amendment #1 to ESSER2 portion of the CRRSA Grant</a:t>
            </a:r>
          </a:p>
          <a:p>
            <a:pPr lvl="1"/>
            <a:r>
              <a:rPr lang="en-US" dirty="0"/>
              <a:t>Additional salaries to be covered under the grant</a:t>
            </a:r>
          </a:p>
          <a:p>
            <a:pPr lvl="2"/>
            <a:r>
              <a:rPr lang="en-US" dirty="0"/>
              <a:t>English teacher in 1</a:t>
            </a:r>
            <a:r>
              <a:rPr lang="en-US" baseline="30000" dirty="0"/>
              <a:t>st</a:t>
            </a:r>
            <a:r>
              <a:rPr lang="en-US" dirty="0"/>
              <a:t> year Amy Seeley moved over to Curriculum Coordinator</a:t>
            </a:r>
          </a:p>
          <a:p>
            <a:pPr lvl="2"/>
            <a:r>
              <a:rPr lang="en-US" dirty="0"/>
              <a:t>AIS/Spec Ed elementary teacher, half year in 21-22 and all of 22-23</a:t>
            </a:r>
          </a:p>
          <a:p>
            <a:pPr lvl="2"/>
            <a:r>
              <a:rPr lang="en-US" dirty="0"/>
              <a:t>Adjust salaries due to teacher contract settlement</a:t>
            </a:r>
          </a:p>
          <a:p>
            <a:pPr lvl="2"/>
            <a:r>
              <a:rPr lang="en-US" dirty="0"/>
              <a:t>Additional social security benefit calculated to cover new salaries added</a:t>
            </a:r>
          </a:p>
          <a:p>
            <a:pPr lvl="1"/>
            <a:r>
              <a:rPr lang="en-US" dirty="0"/>
              <a:t>Subtracted to balance the additions</a:t>
            </a:r>
          </a:p>
          <a:p>
            <a:pPr lvl="2"/>
            <a:r>
              <a:rPr lang="en-US" dirty="0"/>
              <a:t>APEX training –not needed </a:t>
            </a:r>
          </a:p>
          <a:p>
            <a:pPr lvl="2"/>
            <a:r>
              <a:rPr lang="en-US" dirty="0"/>
              <a:t>APEX software-lowered services contract in 22-23</a:t>
            </a:r>
          </a:p>
          <a:p>
            <a:pPr lvl="2"/>
            <a:r>
              <a:rPr lang="en-US" dirty="0"/>
              <a:t>Lowered benefits covered by the grant (Health insurance, TRS expenses)</a:t>
            </a:r>
          </a:p>
        </p:txBody>
      </p:sp>
    </p:spTree>
    <p:extLst>
      <p:ext uri="{BB962C8B-B14F-4D97-AF65-F5344CB8AC3E}">
        <p14:creationId xmlns:p14="http://schemas.microsoft.com/office/powerpoint/2010/main" val="2920943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CRRSA (</a:t>
            </a:r>
            <a:r>
              <a:rPr lang="en-US" dirty="0" err="1"/>
              <a:t>con’t</a:t>
            </a:r>
            <a:r>
              <a:rPr lang="en-US" dirty="0"/>
              <a:t>)</a:t>
            </a:r>
          </a:p>
        </p:txBody>
      </p:sp>
      <p:sp>
        <p:nvSpPr>
          <p:cNvPr id="3" name="Content Placeholder 2"/>
          <p:cNvSpPr>
            <a:spLocks noGrp="1"/>
          </p:cNvSpPr>
          <p:nvPr>
            <p:ph idx="1"/>
          </p:nvPr>
        </p:nvSpPr>
        <p:spPr/>
        <p:txBody>
          <a:bodyPr>
            <a:normAutofit lnSpcReduction="10000"/>
          </a:bodyPr>
          <a:lstStyle/>
          <a:p>
            <a:r>
              <a:rPr lang="en-US" dirty="0"/>
              <a:t>Amendment #2 to ESSER2 portion of the Grant</a:t>
            </a:r>
          </a:p>
          <a:p>
            <a:pPr lvl="1"/>
            <a:r>
              <a:rPr lang="en-US" dirty="0"/>
              <a:t>Added the cost of our keynote speaker for our Professional Development day. This person delivered addresses to various student groups on day one, our parents in the evening on day one and worked with all staff on day 2.</a:t>
            </a:r>
          </a:p>
          <a:p>
            <a:pPr lvl="1"/>
            <a:r>
              <a:rPr lang="en-US" dirty="0"/>
              <a:t>Decreased  amount of TRS retirement costs being covered by the grant</a:t>
            </a:r>
          </a:p>
          <a:p>
            <a:r>
              <a:rPr lang="en-US" dirty="0"/>
              <a:t>Both Amendments were approved by the State in 2022-23</a:t>
            </a:r>
          </a:p>
          <a:p>
            <a:r>
              <a:rPr lang="en-US" dirty="0"/>
              <a:t>GEER2 portion of the CRRSA Grant was completed as originally planned.  Chromebooks and a few curriculum supplies. Final report completed and approved by the State.</a:t>
            </a:r>
          </a:p>
          <a:p>
            <a:r>
              <a:rPr lang="en-US" dirty="0"/>
              <a:t>Amendments can be found on our District website. To navigate to all our Federal Grant information go to </a:t>
            </a:r>
            <a:r>
              <a:rPr lang="en-US" dirty="0">
                <a:hlinkClick r:id="rId2"/>
              </a:rPr>
              <a:t>www.wilsoncsd.org</a:t>
            </a:r>
            <a:r>
              <a:rPr lang="en-US" dirty="0"/>
              <a:t>, click on District Tab, the American Rescue Plan. Each grant has its own section.</a:t>
            </a:r>
          </a:p>
        </p:txBody>
      </p:sp>
    </p:spTree>
    <p:extLst>
      <p:ext uri="{BB962C8B-B14F-4D97-AF65-F5344CB8AC3E}">
        <p14:creationId xmlns:p14="http://schemas.microsoft.com/office/powerpoint/2010/main" val="169450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American Rescue Plan-4 different grants</a:t>
            </a:r>
          </a:p>
        </p:txBody>
      </p:sp>
      <p:sp>
        <p:nvSpPr>
          <p:cNvPr id="3" name="Content Placeholder 2"/>
          <p:cNvSpPr>
            <a:spLocks noGrp="1"/>
          </p:cNvSpPr>
          <p:nvPr>
            <p:ph idx="1"/>
          </p:nvPr>
        </p:nvSpPr>
        <p:spPr/>
        <p:txBody>
          <a:bodyPr/>
          <a:lstStyle/>
          <a:p>
            <a:r>
              <a:rPr lang="en-US" dirty="0"/>
              <a:t>ESSER 3 $1.3 million grant approved on Jan. 31, 2022</a:t>
            </a:r>
          </a:p>
          <a:p>
            <a:r>
              <a:rPr lang="en-US" dirty="0"/>
              <a:t>Amendment submitted and approved by the State in 2022-23</a:t>
            </a:r>
          </a:p>
          <a:p>
            <a:pPr lvl="1"/>
            <a:r>
              <a:rPr lang="en-US" dirty="0"/>
              <a:t>Additional Building Base Subs for all years 21-22, 22-23, 23-24</a:t>
            </a:r>
          </a:p>
          <a:p>
            <a:pPr lvl="1"/>
            <a:r>
              <a:rPr lang="en-US" dirty="0"/>
              <a:t>Pre 1</a:t>
            </a:r>
            <a:r>
              <a:rPr lang="en-US" baseline="30000" dirty="0"/>
              <a:t>st</a:t>
            </a:r>
            <a:r>
              <a:rPr lang="en-US" dirty="0"/>
              <a:t> grade class determined needed due to learning loss-Teacher salary</a:t>
            </a:r>
          </a:p>
          <a:p>
            <a:pPr lvl="1"/>
            <a:r>
              <a:rPr lang="en-US" dirty="0" err="1"/>
              <a:t>Bcares</a:t>
            </a:r>
            <a:r>
              <a:rPr lang="en-US" dirty="0"/>
              <a:t>-Mental Health Supports expanded to include all District families access</a:t>
            </a:r>
          </a:p>
          <a:p>
            <a:pPr lvl="1"/>
            <a:r>
              <a:rPr lang="en-US" dirty="0"/>
              <a:t>Supplies for the Drone Club</a:t>
            </a:r>
          </a:p>
          <a:p>
            <a:pPr lvl="1"/>
            <a:r>
              <a:rPr lang="en-US" dirty="0"/>
              <a:t>Supplies for the STEM room at the Elementary School</a:t>
            </a:r>
          </a:p>
          <a:p>
            <a:pPr lvl="1"/>
            <a:r>
              <a:rPr lang="en-US" dirty="0"/>
              <a:t>Piano was originally in the grant but needed additional funds allocated</a:t>
            </a:r>
          </a:p>
          <a:p>
            <a:pPr lvl="1"/>
            <a:r>
              <a:rPr lang="en-US" dirty="0"/>
              <a:t>Musical instruments included needed additional resources allocated</a:t>
            </a:r>
          </a:p>
        </p:txBody>
      </p:sp>
    </p:spTree>
    <p:extLst>
      <p:ext uri="{BB962C8B-B14F-4D97-AF65-F5344CB8AC3E}">
        <p14:creationId xmlns:p14="http://schemas.microsoft.com/office/powerpoint/2010/main" val="175526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ARP Grants (</a:t>
            </a:r>
            <a:r>
              <a:rPr lang="en-US" dirty="0" err="1"/>
              <a:t>con’t</a:t>
            </a:r>
            <a:r>
              <a:rPr lang="en-US" dirty="0"/>
              <a:t>)</a:t>
            </a:r>
          </a:p>
        </p:txBody>
      </p:sp>
      <p:sp>
        <p:nvSpPr>
          <p:cNvPr id="3" name="Content Placeholder 2"/>
          <p:cNvSpPr>
            <a:spLocks noGrp="1"/>
          </p:cNvSpPr>
          <p:nvPr>
            <p:ph idx="1"/>
          </p:nvPr>
        </p:nvSpPr>
        <p:spPr/>
        <p:txBody>
          <a:bodyPr/>
          <a:lstStyle/>
          <a:p>
            <a:r>
              <a:rPr lang="en-US" dirty="0"/>
              <a:t>ESSER 3 Reductions from Original Grant Submission</a:t>
            </a:r>
          </a:p>
          <a:p>
            <a:pPr lvl="1"/>
            <a:r>
              <a:rPr lang="en-US" dirty="0"/>
              <a:t>Elementary AIS support teacher moved to CRRSA grant</a:t>
            </a:r>
          </a:p>
          <a:p>
            <a:pPr lvl="1"/>
            <a:r>
              <a:rPr lang="en-US" dirty="0"/>
              <a:t>Material and Supply changes</a:t>
            </a:r>
          </a:p>
          <a:p>
            <a:pPr lvl="2"/>
            <a:r>
              <a:rPr lang="en-US" sz="1600" dirty="0"/>
              <a:t>Room Camera, Document Cameras, Projector determined not needed</a:t>
            </a:r>
          </a:p>
          <a:p>
            <a:pPr lvl="2"/>
            <a:r>
              <a:rPr lang="en-US" sz="1600" dirty="0"/>
              <a:t>APEX Software AIS module not needed</a:t>
            </a:r>
          </a:p>
          <a:p>
            <a:pPr lvl="2"/>
            <a:r>
              <a:rPr lang="en-US" sz="1600" dirty="0"/>
              <a:t>Some Software Removed from the Grant and paid for in General Fund</a:t>
            </a:r>
          </a:p>
          <a:p>
            <a:pPr lvl="2"/>
            <a:r>
              <a:rPr lang="en-US" sz="1600" dirty="0"/>
              <a:t>Some cleaning supplies removed from Grant and paid for in General Fund</a:t>
            </a:r>
          </a:p>
          <a:p>
            <a:pPr lvl="2"/>
            <a:r>
              <a:rPr lang="en-US" sz="1600" dirty="0"/>
              <a:t>TRS costs and Health Insurance costs removed and paid for in General Fund</a:t>
            </a:r>
          </a:p>
        </p:txBody>
      </p:sp>
    </p:spTree>
    <p:extLst>
      <p:ext uri="{BB962C8B-B14F-4D97-AF65-F5344CB8AC3E}">
        <p14:creationId xmlns:p14="http://schemas.microsoft.com/office/powerpoint/2010/main" val="1090361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American Rescue Plan (</a:t>
            </a:r>
            <a:r>
              <a:rPr lang="en-US" dirty="0" err="1"/>
              <a:t>con’t</a:t>
            </a:r>
            <a:r>
              <a:rPr lang="en-US" dirty="0"/>
              <a:t>)</a:t>
            </a:r>
          </a:p>
        </p:txBody>
      </p:sp>
      <p:sp>
        <p:nvSpPr>
          <p:cNvPr id="3" name="Content Placeholder 2"/>
          <p:cNvSpPr>
            <a:spLocks noGrp="1"/>
          </p:cNvSpPr>
          <p:nvPr>
            <p:ph idx="1"/>
          </p:nvPr>
        </p:nvSpPr>
        <p:spPr/>
        <p:txBody>
          <a:bodyPr/>
          <a:lstStyle/>
          <a:p>
            <a:r>
              <a:rPr lang="en-US" dirty="0"/>
              <a:t>ARP has 3 additional grants in District</a:t>
            </a:r>
          </a:p>
          <a:p>
            <a:pPr lvl="1"/>
            <a:r>
              <a:rPr lang="en-US" dirty="0"/>
              <a:t>Learning Loss</a:t>
            </a:r>
          </a:p>
          <a:p>
            <a:pPr lvl="1"/>
            <a:r>
              <a:rPr lang="en-US" dirty="0"/>
              <a:t>Before/After School</a:t>
            </a:r>
          </a:p>
          <a:p>
            <a:pPr lvl="1"/>
            <a:r>
              <a:rPr lang="en-US" dirty="0"/>
              <a:t>Summer</a:t>
            </a:r>
          </a:p>
          <a:p>
            <a:r>
              <a:rPr lang="en-US" dirty="0"/>
              <a:t>No changes have been made to these Grants at this time. Details of what is included can be found on the American Rescue Tab of the District website.</a:t>
            </a:r>
          </a:p>
        </p:txBody>
      </p:sp>
    </p:spTree>
    <p:extLst>
      <p:ext uri="{BB962C8B-B14F-4D97-AF65-F5344CB8AC3E}">
        <p14:creationId xmlns:p14="http://schemas.microsoft.com/office/powerpoint/2010/main" val="3023422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56986-B93E-4355-AA3D-ABA0D394FE68}"/>
              </a:ext>
            </a:extLst>
          </p:cNvPr>
          <p:cNvSpPr>
            <a:spLocks noGrp="1"/>
          </p:cNvSpPr>
          <p:nvPr>
            <p:ph type="title"/>
          </p:nvPr>
        </p:nvSpPr>
        <p:spPr/>
        <p:txBody>
          <a:bodyPr/>
          <a:lstStyle/>
          <a:p>
            <a:r>
              <a:rPr lang="en-US" dirty="0"/>
              <a:t>Any Questions?</a:t>
            </a:r>
          </a:p>
        </p:txBody>
      </p:sp>
      <p:sp>
        <p:nvSpPr>
          <p:cNvPr id="3" name="Content Placeholder 2">
            <a:extLst>
              <a:ext uri="{FF2B5EF4-FFF2-40B4-BE49-F238E27FC236}">
                <a16:creationId xmlns:a16="http://schemas.microsoft.com/office/drawing/2014/main" id="{21A1975D-4A34-4EE9-B006-A5A39A00121B}"/>
              </a:ext>
            </a:extLst>
          </p:cNvPr>
          <p:cNvSpPr>
            <a:spLocks noGrp="1"/>
          </p:cNvSpPr>
          <p:nvPr>
            <p:ph idx="1"/>
          </p:nvPr>
        </p:nvSpPr>
        <p:spPr/>
        <p:txBody>
          <a:bodyPr/>
          <a:lstStyle/>
          <a:p>
            <a:r>
              <a:rPr lang="en-US" dirty="0"/>
              <a:t>It is important for everyone to know please call or email if you have any questions, concerns, or comments regarding these Federal Grants.</a:t>
            </a:r>
          </a:p>
          <a:p>
            <a:r>
              <a:rPr lang="en-US" dirty="0"/>
              <a:t>My contact information is </a:t>
            </a:r>
            <a:r>
              <a:rPr lang="en-US" dirty="0">
                <a:hlinkClick r:id="rId2"/>
              </a:rPr>
              <a:t>coliveri@wilsoncsd.org</a:t>
            </a:r>
            <a:r>
              <a:rPr lang="en-US" dirty="0"/>
              <a:t> or (716) 751-9341, ext. 121.</a:t>
            </a:r>
          </a:p>
          <a:p>
            <a:r>
              <a:rPr lang="en-US" dirty="0"/>
              <a:t>All stakeholders feedback is important to the process of spending these funds.</a:t>
            </a:r>
          </a:p>
          <a:p>
            <a:r>
              <a:rPr lang="en-US" dirty="0"/>
              <a:t>We have until Sept 2024 to spend the remaining ARP grant funds.</a:t>
            </a:r>
          </a:p>
        </p:txBody>
      </p:sp>
    </p:spTree>
    <p:extLst>
      <p:ext uri="{BB962C8B-B14F-4D97-AF65-F5344CB8AC3E}">
        <p14:creationId xmlns:p14="http://schemas.microsoft.com/office/powerpoint/2010/main" val="62115470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
  <TotalTime>60</TotalTime>
  <Words>552</Words>
  <Application>Microsoft Office PowerPoint</Application>
  <PresentationFormat>Widescreen</PresentationFormat>
  <Paragraphs>51</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Trebuchet MS</vt:lpstr>
      <vt:lpstr>Wingdings 3</vt:lpstr>
      <vt:lpstr>Facet</vt:lpstr>
      <vt:lpstr>Federal Grant Update </vt:lpstr>
      <vt:lpstr>Coronavirus Response and Relief Supplemental Appropriations Act (CRRSA)</vt:lpstr>
      <vt:lpstr>CRRSA (con’t)</vt:lpstr>
      <vt:lpstr>American Rescue Plan-4 different grants</vt:lpstr>
      <vt:lpstr>ARP Grants (con’t)</vt:lpstr>
      <vt:lpstr>American Rescue Plan (con’t)</vt:lpstr>
      <vt:lpstr>Any Questions?</vt:lpstr>
    </vt:vector>
  </TitlesOfParts>
  <Company>E1B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Federal Grant Update</dc:title>
  <dc:creator>Oliveri, Carolyn</dc:creator>
  <cp:lastModifiedBy>Oliveri, Carolyn</cp:lastModifiedBy>
  <cp:revision>8</cp:revision>
  <dcterms:created xsi:type="dcterms:W3CDTF">2023-08-06T11:36:23Z</dcterms:created>
  <dcterms:modified xsi:type="dcterms:W3CDTF">2023-08-08T12:27:01Z</dcterms:modified>
</cp:coreProperties>
</file>